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4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Fira Sans" panose="020B0604020202020204" charset="0"/>
      <p:regular r:id="rId14"/>
      <p:bold r:id="rId15"/>
      <p:italic r:id="rId16"/>
      <p:boldItalic r:id="rId17"/>
    </p:embeddedFont>
    <p:embeddedFont>
      <p:font typeface="Fira Sans Light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2135F9-CAC5-44FE-831D-B36090CCB48F}">
  <a:tblStyle styleId="{A32135F9-CAC5-44FE-831D-B36090CCB48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l" t="t" r="r" b="b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l" t="t" r="r" b="b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l" t="t" r="r" b="b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23552" y="493854"/>
            <a:ext cx="1926904" cy="760033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flipH="1">
            <a:off x="7847297" y="988943"/>
            <a:ext cx="1173078" cy="457797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882125" y="372876"/>
            <a:ext cx="1970215" cy="706191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-52976" y="182426"/>
            <a:ext cx="1065597" cy="415819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296800" y="0"/>
            <a:ext cx="6550500" cy="43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" name="Google Shape;18;p2"/>
          <p:cNvSpPr/>
          <p:nvPr/>
        </p:nvSpPr>
        <p:spPr>
          <a:xfrm flipH="1">
            <a:off x="726067" y="2914049"/>
            <a:ext cx="1632983" cy="585315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150684" y="3274426"/>
            <a:ext cx="1054299" cy="415849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6843776" y="2764451"/>
            <a:ext cx="1306909" cy="509966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flipH="1">
            <a:off x="-92652" y="2914056"/>
            <a:ext cx="1054299" cy="415849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usk">
  <p:cSld name="BLANK_1">
    <p:bg>
      <p:bgPr>
        <a:gradFill>
          <a:gsLst>
            <a:gs pos="0">
              <a:srgbClr val="FF5050"/>
            </a:gs>
            <a:gs pos="55000">
              <a:srgbClr val="FFA41C"/>
            </a:gs>
            <a:gs pos="82000">
              <a:srgbClr val="FFD300"/>
            </a:gs>
            <a:gs pos="100000">
              <a:srgbClr val="FFFF99"/>
            </a:gs>
          </a:gsLst>
          <a:lin ang="5400700" scaled="0"/>
        </a:gra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11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l" t="t" r="r" b="b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871C48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1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l" t="t" r="r" b="b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FFA4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1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l" t="t" r="r" b="b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40000">
                <a:srgbClr val="FFFFFF"/>
              </a:gs>
              <a:gs pos="100000">
                <a:srgbClr val="FFF2CC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1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1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1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ight">
  <p:cSld name="BLANK_1_1">
    <p:bg>
      <p:bgPr>
        <a:gradFill>
          <a:gsLst>
            <a:gs pos="0">
              <a:srgbClr val="002E8C"/>
            </a:gs>
            <a:gs pos="75000">
              <a:srgbClr val="8235D7"/>
            </a:gs>
            <a:gs pos="100000">
              <a:srgbClr val="A354EC"/>
            </a:gs>
          </a:gsLst>
          <a:lin ang="5400700" scaled="0"/>
        </a:gra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2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108975" y="136375"/>
            <a:ext cx="8700575" cy="2077800"/>
            <a:chOff x="108975" y="136375"/>
            <a:chExt cx="8700575" cy="2077800"/>
          </a:xfrm>
        </p:grpSpPr>
        <p:sp>
          <p:nvSpPr>
            <p:cNvPr id="167" name="Google Shape;167;p12"/>
            <p:cNvSpPr/>
            <p:nvPr/>
          </p:nvSpPr>
          <p:spPr>
            <a:xfrm>
              <a:off x="257822" y="66484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>
              <a:off x="7696847" y="205972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2"/>
            <p:cNvSpPr/>
            <p:nvPr/>
          </p:nvSpPr>
          <p:spPr>
            <a:xfrm>
              <a:off x="2565622" y="316734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2"/>
            <p:cNvSpPr/>
            <p:nvPr/>
          </p:nvSpPr>
          <p:spPr>
            <a:xfrm>
              <a:off x="6204722" y="75664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2"/>
            <p:cNvSpPr/>
            <p:nvPr/>
          </p:nvSpPr>
          <p:spPr>
            <a:xfrm>
              <a:off x="5854297" y="51929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2"/>
            <p:cNvSpPr/>
            <p:nvPr/>
          </p:nvSpPr>
          <p:spPr>
            <a:xfrm>
              <a:off x="2439850" y="4411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2930200" y="543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354425" y="848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1726575" y="2977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5854300" y="7808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504575" y="340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8019650" y="1074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1623713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4269025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3226225" y="10593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8621025" y="18085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1236350" y="16312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4421050" y="517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534850" y="2041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8231050" y="1660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4269025" y="517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5564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31260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35832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5335825" y="136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7469425" y="2125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7926625" y="1203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8460025" y="1584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7088425" y="1431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783625" y="441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774225" y="2041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63825" y="2193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11425" y="15079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2516425" y="1050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16020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11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1369175" y="205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3731375" y="586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327150" y="205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504575" y="12385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108975" y="17602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8717750" y="4816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2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l" t="t" r="r" b="b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l" t="t" r="r" b="b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FFD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2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l" t="t" r="r" b="b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solidFill>
            <a:srgbClr val="002E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2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2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2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2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wn">
  <p:cSld name="BLANK_1_1_1">
    <p:bg>
      <p:bgPr>
        <a:gradFill>
          <a:gsLst>
            <a:gs pos="0">
              <a:srgbClr val="6699FF"/>
            </a:gs>
            <a:gs pos="68800">
              <a:srgbClr val="FFCCCC"/>
            </a:gs>
            <a:gs pos="100000">
              <a:srgbClr val="FFFFCC"/>
            </a:gs>
          </a:gsLst>
          <a:lin ang="5400700" scaled="0"/>
        </a:gra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3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3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3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3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3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l" t="t" r="r" b="b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3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l" t="t" r="r" b="b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3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l" t="t" r="r" b="b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40000">
                <a:srgbClr val="FFFFFF"/>
              </a:gs>
              <a:gs pos="100000">
                <a:srgbClr val="FFF2CC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3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y - No city">
  <p:cSld name="BLANK_2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4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4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4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usk - No city">
  <p:cSld name="BLANK_1_2">
    <p:bg>
      <p:bgPr>
        <a:gradFill>
          <a:gsLst>
            <a:gs pos="0">
              <a:srgbClr val="FF5050"/>
            </a:gs>
            <a:gs pos="55000">
              <a:srgbClr val="FFA41C"/>
            </a:gs>
            <a:gs pos="82000">
              <a:srgbClr val="FFD300"/>
            </a:gs>
            <a:gs pos="100000">
              <a:srgbClr val="FFFF99"/>
            </a:gs>
          </a:gsLst>
          <a:lin ang="5400700" scaled="0"/>
        </a:gra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5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3" name="Google Shape;233;p15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5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5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5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ight - No city">
  <p:cSld name="BLANK_1_1_2">
    <p:bg>
      <p:bgPr>
        <a:gradFill>
          <a:gsLst>
            <a:gs pos="0">
              <a:srgbClr val="002E8C"/>
            </a:gs>
            <a:gs pos="75000">
              <a:srgbClr val="8235D7"/>
            </a:gs>
            <a:gs pos="100000">
              <a:srgbClr val="A354EC"/>
            </a:gs>
          </a:gsLst>
          <a:lin ang="5400700" scaled="0"/>
        </a:gra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108975" y="136375"/>
            <a:ext cx="8700575" cy="2077800"/>
            <a:chOff x="108975" y="136375"/>
            <a:chExt cx="8700575" cy="2077800"/>
          </a:xfrm>
        </p:grpSpPr>
        <p:sp>
          <p:nvSpPr>
            <p:cNvPr id="240" name="Google Shape;240;p16"/>
            <p:cNvSpPr/>
            <p:nvPr/>
          </p:nvSpPr>
          <p:spPr>
            <a:xfrm>
              <a:off x="257822" y="66484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7696847" y="205972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565622" y="316734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6204722" y="75664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5854297" y="51929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2439850" y="4411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2930200" y="543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354425" y="848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1726575" y="2977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5854300" y="7808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7504575" y="340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8019650" y="1074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1623713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4269025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3226225" y="10593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8621025" y="18085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1236350" y="16312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4421050" y="517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534850" y="2041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8231050" y="1660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4269025" y="517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5564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31260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35832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5335825" y="136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7469425" y="2125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7926625" y="1203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8460025" y="1584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7088425" y="1431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6783625" y="441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7774225" y="2041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763825" y="2193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611425" y="15079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2516425" y="1050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16020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611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1369175" y="205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3731375" y="586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6327150" y="205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7504575" y="12385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108975" y="17602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8717750" y="4816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16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6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6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6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wn - No city">
  <p:cSld name="BLANK_1_1_1_1">
    <p:bg>
      <p:bgPr>
        <a:gradFill>
          <a:gsLst>
            <a:gs pos="0">
              <a:srgbClr val="6699FF"/>
            </a:gs>
            <a:gs pos="68800">
              <a:srgbClr val="FFCCCC"/>
            </a:gs>
            <a:gs pos="100000">
              <a:srgbClr val="FFFFCC"/>
            </a:gs>
          </a:gsLst>
          <a:lin ang="5400700" scaled="0"/>
        </a:gra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7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7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7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7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FF5050"/>
            </a:gs>
            <a:gs pos="55000">
              <a:srgbClr val="FFA41C"/>
            </a:gs>
            <a:gs pos="82000">
              <a:srgbClr val="FFD300"/>
            </a:gs>
            <a:gs pos="100000">
              <a:srgbClr val="FFFF99"/>
            </a:gs>
          </a:gsLst>
          <a:lin ang="5400700" scaled="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l" t="t" r="r" b="b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871C48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l" t="t" r="r" b="b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FFA4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l" t="t" r="r" b="b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40000">
                <a:srgbClr val="FFFFFF"/>
              </a:gs>
              <a:gs pos="100000">
                <a:srgbClr val="FFF2CC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/>
          </p:nvPr>
        </p:nvSpPr>
        <p:spPr>
          <a:xfrm>
            <a:off x="1676800" y="1507150"/>
            <a:ext cx="5790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1676800" y="2611454"/>
            <a:ext cx="5790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rgbClr val="002E8C"/>
            </a:gs>
            <a:gs pos="75000">
              <a:srgbClr val="8235D7"/>
            </a:gs>
            <a:gs pos="100000">
              <a:srgbClr val="A354EC"/>
            </a:gs>
          </a:gsLst>
          <a:lin ang="5400700" scaled="0"/>
        </a:gra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108975" y="136375"/>
            <a:ext cx="8700575" cy="2077800"/>
            <a:chOff x="108975" y="136375"/>
            <a:chExt cx="8700575" cy="2077800"/>
          </a:xfrm>
        </p:grpSpPr>
        <p:sp>
          <p:nvSpPr>
            <p:cNvPr id="34" name="Google Shape;34;p4"/>
            <p:cNvSpPr/>
            <p:nvPr/>
          </p:nvSpPr>
          <p:spPr>
            <a:xfrm>
              <a:off x="257822" y="66484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7696847" y="205972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2565622" y="316734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6204722" y="75664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5854297" y="51929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2439850" y="4411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2930200" y="543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354425" y="848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1726575" y="2977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5854300" y="7808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7504575" y="340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8019650" y="1074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1623713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4269025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3226225" y="10593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8621025" y="18085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1236350" y="16312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4421050" y="517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534850" y="2041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231050" y="1660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4269025" y="517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5564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31260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35832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5335825" y="136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7469425" y="2125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7926625" y="1203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8460025" y="1584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7088425" y="1431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6783625" y="441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7774225" y="2041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763825" y="2193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611425" y="15079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516425" y="1050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6020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611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369175" y="205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3731375" y="586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6327150" y="205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7504575" y="12385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8975" y="17602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8717750" y="4816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l" t="t" r="r" b="b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l" t="t" r="r" b="b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FFD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l" t="t" r="r" b="b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solidFill>
            <a:srgbClr val="002E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1743150" y="1552200"/>
            <a:ext cx="5657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 algn="ctr" rtl="0">
              <a:spcBef>
                <a:spcPts val="600"/>
              </a:spcBef>
              <a:spcAft>
                <a:spcPts val="0"/>
              </a:spcAft>
              <a:buSzPts val="2600"/>
              <a:buChar char="▫"/>
              <a:defRPr sz="2600" i="1"/>
            </a:lvl1pPr>
            <a:lvl2pPr marL="914400" lvl="1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▪"/>
              <a:defRPr sz="2600" i="1"/>
            </a:lvl2pPr>
            <a:lvl3pPr marL="1371600" lvl="2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▪"/>
              <a:defRPr sz="2600" i="1"/>
            </a:lvl3pPr>
            <a:lvl4pPr marL="1828800" lvl="3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▪"/>
              <a:defRPr sz="2600" i="1"/>
            </a:lvl4pPr>
            <a:lvl5pPr marL="2286000" lvl="4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▪"/>
              <a:defRPr sz="2600" i="1"/>
            </a:lvl5pPr>
            <a:lvl6pPr marL="2743200" lvl="5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▪"/>
              <a:defRPr sz="2600" i="1"/>
            </a:lvl6pPr>
            <a:lvl7pPr marL="3200400" lvl="6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▪"/>
              <a:defRPr sz="2600" i="1"/>
            </a:lvl7pPr>
            <a:lvl8pPr marL="3657600" lvl="7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▪"/>
              <a:defRPr sz="2600" i="1"/>
            </a:lvl8pPr>
            <a:lvl9pPr marL="4114800" lvl="8" indent="-393700" algn="ctr">
              <a:spcBef>
                <a:spcPts val="0"/>
              </a:spcBef>
              <a:spcAft>
                <a:spcPts val="0"/>
              </a:spcAft>
              <a:buSzPts val="2600"/>
              <a:buChar char="▪"/>
              <a:defRPr sz="2600" i="1"/>
            </a:lvl9pPr>
          </a:lstStyle>
          <a:p>
            <a:endParaRPr/>
          </a:p>
        </p:txBody>
      </p:sp>
      <p:sp>
        <p:nvSpPr>
          <p:cNvPr id="80" name="Google Shape;80;p4"/>
          <p:cNvSpPr txBox="1"/>
          <p:nvPr/>
        </p:nvSpPr>
        <p:spPr>
          <a:xfrm>
            <a:off x="3593400" y="9337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FFD300"/>
                </a:solidFill>
                <a:latin typeface="Fira Sans"/>
                <a:ea typeface="Fira Sans"/>
                <a:cs typeface="Fira Sans"/>
                <a:sym typeface="Fira Sans"/>
              </a:rPr>
              <a:t>“</a:t>
            </a:r>
            <a:endParaRPr sz="6000" b="1">
              <a:solidFill>
                <a:srgbClr val="FFD3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1" name="Google Shape;81;p4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623552" y="493854"/>
            <a:ext cx="1926904" cy="760033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 flipH="1">
            <a:off x="7999697" y="912743"/>
            <a:ext cx="1173078" cy="457797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7034525" y="296676"/>
            <a:ext cx="1970215" cy="706191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-52976" y="182426"/>
            <a:ext cx="1065597" cy="415819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/>
          <p:nvPr/>
        </p:nvSpPr>
        <p:spPr>
          <a:xfrm flipH="1">
            <a:off x="726067" y="2914049"/>
            <a:ext cx="1632983" cy="585315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8150684" y="3274426"/>
            <a:ext cx="1054299" cy="415849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4"/>
          <p:cNvSpPr/>
          <p:nvPr/>
        </p:nvSpPr>
        <p:spPr>
          <a:xfrm>
            <a:off x="7224776" y="2535851"/>
            <a:ext cx="1306909" cy="509966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4"/>
          <p:cNvSpPr/>
          <p:nvPr/>
        </p:nvSpPr>
        <p:spPr>
          <a:xfrm flipH="1">
            <a:off x="-92652" y="2914056"/>
            <a:ext cx="1054299" cy="415849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l" t="t" r="r" b="b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l" t="t" r="r" b="b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5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l" t="t" r="r" b="b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5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5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5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5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"/>
          <p:cNvSpPr txBox="1">
            <a:spLocks noGrp="1"/>
          </p:cNvSpPr>
          <p:nvPr>
            <p:ph type="body" idx="1"/>
          </p:nvPr>
        </p:nvSpPr>
        <p:spPr>
          <a:xfrm>
            <a:off x="849000" y="1243374"/>
            <a:ext cx="7446000" cy="30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▫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9pPr>
          </a:lstStyle>
          <a:p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l" t="t" r="r" b="b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6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l" t="t" r="r" b="b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6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l" t="t" r="r" b="b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6"/>
          <p:cNvSpPr txBox="1">
            <a:spLocks noGrp="1"/>
          </p:cNvSpPr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6"/>
          <p:cNvSpPr txBox="1">
            <a:spLocks noGrp="1"/>
          </p:cNvSpPr>
          <p:nvPr>
            <p:ph type="body" idx="1"/>
          </p:nvPr>
        </p:nvSpPr>
        <p:spPr>
          <a:xfrm>
            <a:off x="849050" y="1276350"/>
            <a:ext cx="3614100" cy="32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>
            <a:endParaRPr/>
          </a:p>
        </p:txBody>
      </p:sp>
      <p:sp>
        <p:nvSpPr>
          <p:cNvPr id="111" name="Google Shape;111;p6"/>
          <p:cNvSpPr txBox="1">
            <a:spLocks noGrp="1"/>
          </p:cNvSpPr>
          <p:nvPr>
            <p:ph type="body" idx="2"/>
          </p:nvPr>
        </p:nvSpPr>
        <p:spPr>
          <a:xfrm>
            <a:off x="4680828" y="1276350"/>
            <a:ext cx="3614100" cy="32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>
            <a:endParaRPr/>
          </a:p>
        </p:txBody>
      </p:sp>
      <p:sp>
        <p:nvSpPr>
          <p:cNvPr id="112" name="Google Shape;112;p6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7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7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l" t="t" r="r" b="b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7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l" t="t" r="r" b="b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l" t="t" r="r" b="b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7"/>
          <p:cNvSpPr txBox="1">
            <a:spLocks noGrp="1"/>
          </p:cNvSpPr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body" idx="1"/>
          </p:nvPr>
        </p:nvSpPr>
        <p:spPr>
          <a:xfrm>
            <a:off x="816925" y="1276350"/>
            <a:ext cx="2400000" cy="29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123" name="Google Shape;123;p7"/>
          <p:cNvSpPr txBox="1">
            <a:spLocks noGrp="1"/>
          </p:cNvSpPr>
          <p:nvPr>
            <p:ph type="body" idx="2"/>
          </p:nvPr>
        </p:nvSpPr>
        <p:spPr>
          <a:xfrm>
            <a:off x="3339915" y="1276350"/>
            <a:ext cx="2400000" cy="29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124" name="Google Shape;124;p7"/>
          <p:cNvSpPr txBox="1">
            <a:spLocks noGrp="1"/>
          </p:cNvSpPr>
          <p:nvPr>
            <p:ph type="body" idx="3"/>
          </p:nvPr>
        </p:nvSpPr>
        <p:spPr>
          <a:xfrm>
            <a:off x="5862905" y="1276350"/>
            <a:ext cx="2400000" cy="29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125" name="Google Shape;125;p7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8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l" t="t" r="r" b="b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8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l" t="t" r="r" b="b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8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l" t="t" r="r" b="b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"/>
          <p:cNvSpPr txBox="1">
            <a:spLocks noGrp="1"/>
          </p:cNvSpPr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8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9"/>
          <p:cNvGrpSpPr/>
          <p:nvPr/>
        </p:nvGrpSpPr>
        <p:grpSpPr>
          <a:xfrm>
            <a:off x="-1" y="4553740"/>
            <a:ext cx="9150299" cy="589766"/>
            <a:chOff x="0" y="4278697"/>
            <a:chExt cx="13245946" cy="853743"/>
          </a:xfrm>
        </p:grpSpPr>
        <p:sp>
          <p:nvSpPr>
            <p:cNvPr id="138" name="Google Shape;138;p9"/>
            <p:cNvSpPr/>
            <p:nvPr/>
          </p:nvSpPr>
          <p:spPr>
            <a:xfrm>
              <a:off x="0" y="4278697"/>
              <a:ext cx="6622971" cy="853743"/>
            </a:xfrm>
            <a:custGeom>
              <a:avLst/>
              <a:gdLst/>
              <a:ahLst/>
              <a:cxnLst/>
              <a:rect l="l" t="t" r="r" b="b"/>
              <a:pathLst>
                <a:path w="285750" h="36835" extrusionOk="0">
                  <a:moveTo>
                    <a:pt x="280169" y="0"/>
                  </a:moveTo>
                  <a:lnTo>
                    <a:pt x="272802" y="4465"/>
                  </a:lnTo>
                  <a:lnTo>
                    <a:pt x="272802" y="23441"/>
                  </a:lnTo>
                  <a:lnTo>
                    <a:pt x="264988" y="23441"/>
                  </a:lnTo>
                  <a:lnTo>
                    <a:pt x="264988" y="12948"/>
                  </a:lnTo>
                  <a:lnTo>
                    <a:pt x="260524" y="12948"/>
                  </a:lnTo>
                  <a:lnTo>
                    <a:pt x="260524" y="6028"/>
                  </a:lnTo>
                  <a:lnTo>
                    <a:pt x="253157" y="6028"/>
                  </a:lnTo>
                  <a:lnTo>
                    <a:pt x="253157" y="19869"/>
                  </a:lnTo>
                  <a:lnTo>
                    <a:pt x="232395" y="15404"/>
                  </a:lnTo>
                  <a:lnTo>
                    <a:pt x="232395" y="7144"/>
                  </a:lnTo>
                  <a:lnTo>
                    <a:pt x="225698" y="7144"/>
                  </a:lnTo>
                  <a:lnTo>
                    <a:pt x="225698" y="19422"/>
                  </a:lnTo>
                  <a:lnTo>
                    <a:pt x="216098" y="19422"/>
                  </a:lnTo>
                  <a:lnTo>
                    <a:pt x="216098" y="9153"/>
                  </a:lnTo>
                  <a:lnTo>
                    <a:pt x="214313" y="9153"/>
                  </a:lnTo>
                  <a:lnTo>
                    <a:pt x="214313" y="8483"/>
                  </a:lnTo>
                  <a:lnTo>
                    <a:pt x="210071" y="8483"/>
                  </a:lnTo>
                  <a:lnTo>
                    <a:pt x="210071" y="9153"/>
                  </a:lnTo>
                  <a:lnTo>
                    <a:pt x="208731" y="9153"/>
                  </a:lnTo>
                  <a:lnTo>
                    <a:pt x="208731" y="18083"/>
                  </a:lnTo>
                  <a:lnTo>
                    <a:pt x="200695" y="18083"/>
                  </a:lnTo>
                  <a:lnTo>
                    <a:pt x="200695" y="6028"/>
                  </a:lnTo>
                  <a:lnTo>
                    <a:pt x="198462" y="6028"/>
                  </a:lnTo>
                  <a:lnTo>
                    <a:pt x="198351" y="5693"/>
                  </a:lnTo>
                  <a:lnTo>
                    <a:pt x="198239" y="5414"/>
                  </a:lnTo>
                  <a:lnTo>
                    <a:pt x="198072" y="5135"/>
                  </a:lnTo>
                  <a:lnTo>
                    <a:pt x="197848" y="4911"/>
                  </a:lnTo>
                  <a:lnTo>
                    <a:pt x="197625" y="4744"/>
                  </a:lnTo>
                  <a:lnTo>
                    <a:pt x="197346" y="4577"/>
                  </a:lnTo>
                  <a:lnTo>
                    <a:pt x="197011" y="4521"/>
                  </a:lnTo>
                  <a:lnTo>
                    <a:pt x="196676" y="4465"/>
                  </a:lnTo>
                  <a:lnTo>
                    <a:pt x="196342" y="4521"/>
                  </a:lnTo>
                  <a:lnTo>
                    <a:pt x="196007" y="4577"/>
                  </a:lnTo>
                  <a:lnTo>
                    <a:pt x="195728" y="4744"/>
                  </a:lnTo>
                  <a:lnTo>
                    <a:pt x="195504" y="4911"/>
                  </a:lnTo>
                  <a:lnTo>
                    <a:pt x="195281" y="5135"/>
                  </a:lnTo>
                  <a:lnTo>
                    <a:pt x="195114" y="5414"/>
                  </a:lnTo>
                  <a:lnTo>
                    <a:pt x="195002" y="5693"/>
                  </a:lnTo>
                  <a:lnTo>
                    <a:pt x="194890" y="6028"/>
                  </a:lnTo>
                  <a:lnTo>
                    <a:pt x="192881" y="6028"/>
                  </a:lnTo>
                  <a:lnTo>
                    <a:pt x="192881" y="14734"/>
                  </a:lnTo>
                  <a:lnTo>
                    <a:pt x="182166" y="14734"/>
                  </a:lnTo>
                  <a:lnTo>
                    <a:pt x="182166" y="19869"/>
                  </a:lnTo>
                  <a:lnTo>
                    <a:pt x="172789" y="19869"/>
                  </a:lnTo>
                  <a:lnTo>
                    <a:pt x="172789" y="14734"/>
                  </a:lnTo>
                  <a:lnTo>
                    <a:pt x="167432" y="12502"/>
                  </a:lnTo>
                  <a:lnTo>
                    <a:pt x="167432" y="16967"/>
                  </a:lnTo>
                  <a:lnTo>
                    <a:pt x="160511" y="16967"/>
                  </a:lnTo>
                  <a:lnTo>
                    <a:pt x="160511" y="8037"/>
                  </a:lnTo>
                  <a:lnTo>
                    <a:pt x="154260" y="8037"/>
                  </a:lnTo>
                  <a:lnTo>
                    <a:pt x="154260" y="6697"/>
                  </a:lnTo>
                  <a:lnTo>
                    <a:pt x="152251" y="6697"/>
                  </a:lnTo>
                  <a:lnTo>
                    <a:pt x="152251" y="8037"/>
                  </a:lnTo>
                  <a:lnTo>
                    <a:pt x="150912" y="8037"/>
                  </a:lnTo>
                  <a:lnTo>
                    <a:pt x="150912" y="21655"/>
                  </a:lnTo>
                  <a:lnTo>
                    <a:pt x="138410" y="21655"/>
                  </a:lnTo>
                  <a:lnTo>
                    <a:pt x="138410" y="8037"/>
                  </a:lnTo>
                  <a:lnTo>
                    <a:pt x="130597" y="8037"/>
                  </a:lnTo>
                  <a:lnTo>
                    <a:pt x="130597" y="18976"/>
                  </a:lnTo>
                  <a:lnTo>
                    <a:pt x="127695" y="18976"/>
                  </a:lnTo>
                  <a:lnTo>
                    <a:pt x="127695" y="11162"/>
                  </a:lnTo>
                  <a:lnTo>
                    <a:pt x="121890" y="11162"/>
                  </a:lnTo>
                  <a:lnTo>
                    <a:pt x="121890" y="18976"/>
                  </a:lnTo>
                  <a:lnTo>
                    <a:pt x="120774" y="18976"/>
                  </a:lnTo>
                  <a:lnTo>
                    <a:pt x="120774" y="20538"/>
                  </a:lnTo>
                  <a:lnTo>
                    <a:pt x="109165" y="20538"/>
                  </a:lnTo>
                  <a:lnTo>
                    <a:pt x="109165" y="12948"/>
                  </a:lnTo>
                  <a:lnTo>
                    <a:pt x="99343" y="12948"/>
                  </a:lnTo>
                  <a:lnTo>
                    <a:pt x="99343" y="11162"/>
                  </a:lnTo>
                  <a:lnTo>
                    <a:pt x="93762" y="11162"/>
                  </a:lnTo>
                  <a:lnTo>
                    <a:pt x="93762" y="22994"/>
                  </a:lnTo>
                  <a:lnTo>
                    <a:pt x="86841" y="22994"/>
                  </a:lnTo>
                  <a:lnTo>
                    <a:pt x="86841" y="14734"/>
                  </a:lnTo>
                  <a:lnTo>
                    <a:pt x="84386" y="14734"/>
                  </a:lnTo>
                  <a:lnTo>
                    <a:pt x="84386" y="12948"/>
                  </a:lnTo>
                  <a:lnTo>
                    <a:pt x="80144" y="12948"/>
                  </a:lnTo>
                  <a:lnTo>
                    <a:pt x="80144" y="14734"/>
                  </a:lnTo>
                  <a:lnTo>
                    <a:pt x="77465" y="14734"/>
                  </a:lnTo>
                  <a:lnTo>
                    <a:pt x="77465" y="21655"/>
                  </a:lnTo>
                  <a:lnTo>
                    <a:pt x="56927" y="21655"/>
                  </a:lnTo>
                  <a:lnTo>
                    <a:pt x="56927" y="16297"/>
                  </a:lnTo>
                  <a:lnTo>
                    <a:pt x="51346" y="16297"/>
                  </a:lnTo>
                  <a:lnTo>
                    <a:pt x="51346" y="8037"/>
                  </a:lnTo>
                  <a:lnTo>
                    <a:pt x="45318" y="10269"/>
                  </a:lnTo>
                  <a:lnTo>
                    <a:pt x="45318" y="27682"/>
                  </a:lnTo>
                  <a:lnTo>
                    <a:pt x="33710" y="27682"/>
                  </a:lnTo>
                  <a:lnTo>
                    <a:pt x="33710" y="11162"/>
                  </a:lnTo>
                  <a:lnTo>
                    <a:pt x="25673" y="11162"/>
                  </a:lnTo>
                  <a:lnTo>
                    <a:pt x="25673" y="21878"/>
                  </a:lnTo>
                  <a:lnTo>
                    <a:pt x="8037" y="21878"/>
                  </a:lnTo>
                  <a:lnTo>
                    <a:pt x="8037" y="16967"/>
                  </a:lnTo>
                  <a:lnTo>
                    <a:pt x="0" y="16967"/>
                  </a:lnTo>
                  <a:lnTo>
                    <a:pt x="0" y="36835"/>
                  </a:lnTo>
                  <a:lnTo>
                    <a:pt x="285750" y="36835"/>
                  </a:lnTo>
                  <a:lnTo>
                    <a:pt x="285750" y="16743"/>
                  </a:lnTo>
                  <a:lnTo>
                    <a:pt x="280169" y="16743"/>
                  </a:lnTo>
                  <a:lnTo>
                    <a:pt x="280169" y="0"/>
                  </a:lnTo>
                  <a:close/>
                </a:path>
              </a:pathLst>
            </a:custGeom>
            <a:solidFill>
              <a:srgbClr val="1C4587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6622975" y="4278697"/>
              <a:ext cx="6622971" cy="853743"/>
            </a:xfrm>
            <a:custGeom>
              <a:avLst/>
              <a:gdLst/>
              <a:ahLst/>
              <a:cxnLst/>
              <a:rect l="l" t="t" r="r" b="b"/>
              <a:pathLst>
                <a:path w="285750" h="36835" extrusionOk="0">
                  <a:moveTo>
                    <a:pt x="280169" y="0"/>
                  </a:moveTo>
                  <a:lnTo>
                    <a:pt x="272802" y="4465"/>
                  </a:lnTo>
                  <a:lnTo>
                    <a:pt x="272802" y="23441"/>
                  </a:lnTo>
                  <a:lnTo>
                    <a:pt x="264988" y="23441"/>
                  </a:lnTo>
                  <a:lnTo>
                    <a:pt x="264988" y="12948"/>
                  </a:lnTo>
                  <a:lnTo>
                    <a:pt x="260524" y="12948"/>
                  </a:lnTo>
                  <a:lnTo>
                    <a:pt x="260524" y="6028"/>
                  </a:lnTo>
                  <a:lnTo>
                    <a:pt x="253157" y="6028"/>
                  </a:lnTo>
                  <a:lnTo>
                    <a:pt x="253157" y="19869"/>
                  </a:lnTo>
                  <a:lnTo>
                    <a:pt x="232395" y="15404"/>
                  </a:lnTo>
                  <a:lnTo>
                    <a:pt x="232395" y="7144"/>
                  </a:lnTo>
                  <a:lnTo>
                    <a:pt x="225698" y="7144"/>
                  </a:lnTo>
                  <a:lnTo>
                    <a:pt x="225698" y="19422"/>
                  </a:lnTo>
                  <a:lnTo>
                    <a:pt x="216098" y="19422"/>
                  </a:lnTo>
                  <a:lnTo>
                    <a:pt x="216098" y="9153"/>
                  </a:lnTo>
                  <a:lnTo>
                    <a:pt x="214313" y="9153"/>
                  </a:lnTo>
                  <a:lnTo>
                    <a:pt x="214313" y="8483"/>
                  </a:lnTo>
                  <a:lnTo>
                    <a:pt x="210071" y="8483"/>
                  </a:lnTo>
                  <a:lnTo>
                    <a:pt x="210071" y="9153"/>
                  </a:lnTo>
                  <a:lnTo>
                    <a:pt x="208731" y="9153"/>
                  </a:lnTo>
                  <a:lnTo>
                    <a:pt x="208731" y="18083"/>
                  </a:lnTo>
                  <a:lnTo>
                    <a:pt x="200695" y="18083"/>
                  </a:lnTo>
                  <a:lnTo>
                    <a:pt x="200695" y="6028"/>
                  </a:lnTo>
                  <a:lnTo>
                    <a:pt x="198462" y="6028"/>
                  </a:lnTo>
                  <a:lnTo>
                    <a:pt x="198351" y="5693"/>
                  </a:lnTo>
                  <a:lnTo>
                    <a:pt x="198239" y="5414"/>
                  </a:lnTo>
                  <a:lnTo>
                    <a:pt x="198072" y="5135"/>
                  </a:lnTo>
                  <a:lnTo>
                    <a:pt x="197848" y="4911"/>
                  </a:lnTo>
                  <a:lnTo>
                    <a:pt x="197625" y="4744"/>
                  </a:lnTo>
                  <a:lnTo>
                    <a:pt x="197346" y="4577"/>
                  </a:lnTo>
                  <a:lnTo>
                    <a:pt x="197011" y="4521"/>
                  </a:lnTo>
                  <a:lnTo>
                    <a:pt x="196676" y="4465"/>
                  </a:lnTo>
                  <a:lnTo>
                    <a:pt x="196342" y="4521"/>
                  </a:lnTo>
                  <a:lnTo>
                    <a:pt x="196007" y="4577"/>
                  </a:lnTo>
                  <a:lnTo>
                    <a:pt x="195728" y="4744"/>
                  </a:lnTo>
                  <a:lnTo>
                    <a:pt x="195504" y="4911"/>
                  </a:lnTo>
                  <a:lnTo>
                    <a:pt x="195281" y="5135"/>
                  </a:lnTo>
                  <a:lnTo>
                    <a:pt x="195114" y="5414"/>
                  </a:lnTo>
                  <a:lnTo>
                    <a:pt x="195002" y="5693"/>
                  </a:lnTo>
                  <a:lnTo>
                    <a:pt x="194890" y="6028"/>
                  </a:lnTo>
                  <a:lnTo>
                    <a:pt x="192881" y="6028"/>
                  </a:lnTo>
                  <a:lnTo>
                    <a:pt x="192881" y="14734"/>
                  </a:lnTo>
                  <a:lnTo>
                    <a:pt x="182166" y="14734"/>
                  </a:lnTo>
                  <a:lnTo>
                    <a:pt x="182166" y="19869"/>
                  </a:lnTo>
                  <a:lnTo>
                    <a:pt x="172789" y="19869"/>
                  </a:lnTo>
                  <a:lnTo>
                    <a:pt x="172789" y="14734"/>
                  </a:lnTo>
                  <a:lnTo>
                    <a:pt x="167432" y="12502"/>
                  </a:lnTo>
                  <a:lnTo>
                    <a:pt x="167432" y="16967"/>
                  </a:lnTo>
                  <a:lnTo>
                    <a:pt x="160511" y="16967"/>
                  </a:lnTo>
                  <a:lnTo>
                    <a:pt x="160511" y="8037"/>
                  </a:lnTo>
                  <a:lnTo>
                    <a:pt x="154260" y="8037"/>
                  </a:lnTo>
                  <a:lnTo>
                    <a:pt x="154260" y="6697"/>
                  </a:lnTo>
                  <a:lnTo>
                    <a:pt x="152251" y="6697"/>
                  </a:lnTo>
                  <a:lnTo>
                    <a:pt x="152251" y="8037"/>
                  </a:lnTo>
                  <a:lnTo>
                    <a:pt x="150912" y="8037"/>
                  </a:lnTo>
                  <a:lnTo>
                    <a:pt x="150912" y="21655"/>
                  </a:lnTo>
                  <a:lnTo>
                    <a:pt x="138410" y="21655"/>
                  </a:lnTo>
                  <a:lnTo>
                    <a:pt x="138410" y="8037"/>
                  </a:lnTo>
                  <a:lnTo>
                    <a:pt x="130597" y="8037"/>
                  </a:lnTo>
                  <a:lnTo>
                    <a:pt x="130597" y="18976"/>
                  </a:lnTo>
                  <a:lnTo>
                    <a:pt x="127695" y="18976"/>
                  </a:lnTo>
                  <a:lnTo>
                    <a:pt x="127695" y="11162"/>
                  </a:lnTo>
                  <a:lnTo>
                    <a:pt x="121890" y="11162"/>
                  </a:lnTo>
                  <a:lnTo>
                    <a:pt x="121890" y="18976"/>
                  </a:lnTo>
                  <a:lnTo>
                    <a:pt x="120774" y="18976"/>
                  </a:lnTo>
                  <a:lnTo>
                    <a:pt x="120774" y="20538"/>
                  </a:lnTo>
                  <a:lnTo>
                    <a:pt x="109165" y="20538"/>
                  </a:lnTo>
                  <a:lnTo>
                    <a:pt x="109165" y="12948"/>
                  </a:lnTo>
                  <a:lnTo>
                    <a:pt x="99343" y="12948"/>
                  </a:lnTo>
                  <a:lnTo>
                    <a:pt x="99343" y="11162"/>
                  </a:lnTo>
                  <a:lnTo>
                    <a:pt x="93762" y="11162"/>
                  </a:lnTo>
                  <a:lnTo>
                    <a:pt x="93762" y="22994"/>
                  </a:lnTo>
                  <a:lnTo>
                    <a:pt x="86841" y="22994"/>
                  </a:lnTo>
                  <a:lnTo>
                    <a:pt x="86841" y="14734"/>
                  </a:lnTo>
                  <a:lnTo>
                    <a:pt x="84386" y="14734"/>
                  </a:lnTo>
                  <a:lnTo>
                    <a:pt x="84386" y="12948"/>
                  </a:lnTo>
                  <a:lnTo>
                    <a:pt x="80144" y="12948"/>
                  </a:lnTo>
                  <a:lnTo>
                    <a:pt x="80144" y="14734"/>
                  </a:lnTo>
                  <a:lnTo>
                    <a:pt x="77465" y="14734"/>
                  </a:lnTo>
                  <a:lnTo>
                    <a:pt x="77465" y="21655"/>
                  </a:lnTo>
                  <a:lnTo>
                    <a:pt x="56927" y="21655"/>
                  </a:lnTo>
                  <a:lnTo>
                    <a:pt x="56927" y="16297"/>
                  </a:lnTo>
                  <a:lnTo>
                    <a:pt x="51346" y="16297"/>
                  </a:lnTo>
                  <a:lnTo>
                    <a:pt x="51346" y="8037"/>
                  </a:lnTo>
                  <a:lnTo>
                    <a:pt x="45318" y="10269"/>
                  </a:lnTo>
                  <a:lnTo>
                    <a:pt x="45318" y="27682"/>
                  </a:lnTo>
                  <a:lnTo>
                    <a:pt x="33710" y="27682"/>
                  </a:lnTo>
                  <a:lnTo>
                    <a:pt x="33710" y="11162"/>
                  </a:lnTo>
                  <a:lnTo>
                    <a:pt x="25673" y="11162"/>
                  </a:lnTo>
                  <a:lnTo>
                    <a:pt x="25673" y="21878"/>
                  </a:lnTo>
                  <a:lnTo>
                    <a:pt x="8037" y="21878"/>
                  </a:lnTo>
                  <a:lnTo>
                    <a:pt x="8037" y="16967"/>
                  </a:lnTo>
                  <a:lnTo>
                    <a:pt x="0" y="16967"/>
                  </a:lnTo>
                  <a:lnTo>
                    <a:pt x="0" y="36835"/>
                  </a:lnTo>
                  <a:lnTo>
                    <a:pt x="285750" y="36835"/>
                  </a:lnTo>
                  <a:lnTo>
                    <a:pt x="285750" y="16743"/>
                  </a:lnTo>
                  <a:lnTo>
                    <a:pt x="280169" y="16743"/>
                  </a:lnTo>
                  <a:lnTo>
                    <a:pt x="280169" y="0"/>
                  </a:lnTo>
                  <a:close/>
                </a:path>
              </a:pathLst>
            </a:custGeom>
            <a:solidFill>
              <a:srgbClr val="1C4587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9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9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9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9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9"/>
          <p:cNvSpPr txBox="1">
            <a:spLocks noGrp="1"/>
          </p:cNvSpPr>
          <p:nvPr>
            <p:ph type="body" idx="1"/>
          </p:nvPr>
        </p:nvSpPr>
        <p:spPr>
          <a:xfrm>
            <a:off x="766025" y="4101500"/>
            <a:ext cx="76119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145" name="Google Shape;145;p9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y" type="blank">
  <p:cSld name="BLANK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l" t="t" r="r" b="b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0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l" t="t" r="r" b="b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0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l" t="t" r="r" b="b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0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l" t="t" r="r" b="b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0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0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l" t="t" r="r" b="b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0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l" t="t" r="r" b="b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0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4780EA"/>
            </a:gs>
            <a:gs pos="58000">
              <a:srgbClr val="3AB1F5"/>
            </a:gs>
            <a:gs pos="90000">
              <a:srgbClr val="2CE1FF"/>
            </a:gs>
            <a:gs pos="100000">
              <a:srgbClr val="2CE1FF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49000" y="1243374"/>
            <a:ext cx="7446000" cy="30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Char char="▫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8"/>
          <p:cNvSpPr txBox="1">
            <a:spLocks noGrp="1"/>
          </p:cNvSpPr>
          <p:nvPr>
            <p:ph type="ctrTitle"/>
          </p:nvPr>
        </p:nvSpPr>
        <p:spPr>
          <a:xfrm>
            <a:off x="1296750" y="-604075"/>
            <a:ext cx="6550500" cy="43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increase tourism in Boston using Data Science</a:t>
            </a:r>
            <a:endParaRPr/>
          </a:p>
        </p:txBody>
      </p:sp>
      <p:sp>
        <p:nvSpPr>
          <p:cNvPr id="297" name="Google Shape;297;p18"/>
          <p:cNvSpPr txBox="1"/>
          <p:nvPr/>
        </p:nvSpPr>
        <p:spPr>
          <a:xfrm>
            <a:off x="2375125" y="3114425"/>
            <a:ext cx="4278300" cy="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Light"/>
                <a:ea typeface="Fira Sans Light"/>
                <a:cs typeface="Fira Sans Light"/>
                <a:sym typeface="Fira Sans Light"/>
              </a:rPr>
              <a:t>By Taylor J. Simpson</a:t>
            </a:r>
            <a:endParaRPr sz="2400"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7"/>
          <p:cNvSpPr txBox="1">
            <a:spLocks noGrp="1"/>
          </p:cNvSpPr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REDDIT</a:t>
            </a:r>
            <a:endParaRPr sz="3600"/>
          </a:p>
        </p:txBody>
      </p:sp>
      <p:sp>
        <p:nvSpPr>
          <p:cNvPr id="378" name="Google Shape;378;p27"/>
          <p:cNvSpPr txBox="1">
            <a:spLocks noGrp="1"/>
          </p:cNvSpPr>
          <p:nvPr>
            <p:ph type="body" idx="1"/>
          </p:nvPr>
        </p:nvSpPr>
        <p:spPr>
          <a:xfrm>
            <a:off x="849000" y="1243374"/>
            <a:ext cx="7446000" cy="30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▫"/>
            </a:pPr>
            <a:r>
              <a:rPr lang="en"/>
              <a:t>V Community and Internet culture oriented site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▫"/>
            </a:pPr>
            <a:r>
              <a:rPr lang="en">
                <a:solidFill>
                  <a:schemeClr val="lt1"/>
                </a:solidFill>
              </a:rPr>
              <a:t>Do an AMA and contest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▫"/>
            </a:pPr>
            <a:r>
              <a:rPr lang="en"/>
              <a:t>Run Ads on Reddit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▫"/>
            </a:pPr>
            <a:r>
              <a:rPr lang="en">
                <a:solidFill>
                  <a:schemeClr val="lt1"/>
                </a:solidFill>
              </a:rPr>
              <a:t>Emphasize neighborhoods, variety of activities and accessibility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7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80" name="Google Shape;3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4000" y="2799550"/>
            <a:ext cx="4191000" cy="108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8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86" name="Google Shape;386;p28"/>
          <p:cNvSpPr txBox="1">
            <a:spLocks noGrp="1"/>
          </p:cNvSpPr>
          <p:nvPr>
            <p:ph type="ctrTitle" idx="4294967295"/>
          </p:nvPr>
        </p:nvSpPr>
        <p:spPr>
          <a:xfrm>
            <a:off x="1275150" y="697595"/>
            <a:ext cx="6593700" cy="71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Thanks!</a:t>
            </a:r>
            <a:endParaRPr sz="4800"/>
          </a:p>
        </p:txBody>
      </p:sp>
      <p:sp>
        <p:nvSpPr>
          <p:cNvPr id="387" name="Google Shape;387;p28"/>
          <p:cNvSpPr txBox="1">
            <a:spLocks noGrp="1"/>
          </p:cNvSpPr>
          <p:nvPr>
            <p:ph type="subTitle" idx="4294967295"/>
          </p:nvPr>
        </p:nvSpPr>
        <p:spPr>
          <a:xfrm>
            <a:off x="1275150" y="1531502"/>
            <a:ext cx="6593700" cy="14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/>
              <a:t>Any questions?</a:t>
            </a:r>
            <a:endParaRPr sz="2400" b="1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800" b="1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800" b="1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 can email me at taylorjsimpson18@gmail.com</a:t>
            </a:r>
            <a:endParaRPr sz="18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9"/>
          <p:cNvSpPr txBox="1">
            <a:spLocks noGrp="1"/>
          </p:cNvSpPr>
          <p:nvPr>
            <p:ph type="ctrTitle"/>
          </p:nvPr>
        </p:nvSpPr>
        <p:spPr>
          <a:xfrm>
            <a:off x="1676850" y="348975"/>
            <a:ext cx="5790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303" name="Google Shape;303;p19"/>
          <p:cNvSpPr txBox="1">
            <a:spLocks noGrp="1"/>
          </p:cNvSpPr>
          <p:nvPr>
            <p:ph type="subTitle" idx="1"/>
          </p:nvPr>
        </p:nvSpPr>
        <p:spPr>
          <a:xfrm>
            <a:off x="1676800" y="1588669"/>
            <a:ext cx="5790300" cy="18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-Background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-Tourism Stats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-Business Problem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-Methodology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-EDA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-Recommendations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04" name="Google Shape;3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6275" y="1508775"/>
            <a:ext cx="3615002" cy="180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0"/>
          <p:cNvSpPr txBox="1">
            <a:spLocks noGrp="1"/>
          </p:cNvSpPr>
          <p:nvPr>
            <p:ph type="title" idx="4294967295"/>
          </p:nvPr>
        </p:nvSpPr>
        <p:spPr>
          <a:xfrm>
            <a:off x="849000" y="189125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Background</a:t>
            </a:r>
            <a:endParaRPr sz="3600"/>
          </a:p>
        </p:txBody>
      </p:sp>
      <p:sp>
        <p:nvSpPr>
          <p:cNvPr id="310" name="Google Shape;310;p20"/>
          <p:cNvSpPr txBox="1">
            <a:spLocks noGrp="1"/>
          </p:cNvSpPr>
          <p:nvPr>
            <p:ph type="body" idx="4294967295"/>
          </p:nvPr>
        </p:nvSpPr>
        <p:spPr>
          <a:xfrm>
            <a:off x="935413" y="1536275"/>
            <a:ext cx="3347100" cy="31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-Founded in 1630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-Current population of ~700,000 proper and ~4.8 million GMA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-52 Colleges in the area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-$363 Billion Economy - 6th in the country 12 in the world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-Best pro sports city in America this century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12" name="Google Shape;3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6775" y="1048650"/>
            <a:ext cx="3836699" cy="295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1"/>
          <p:cNvSpPr txBox="1">
            <a:spLocks noGrp="1"/>
          </p:cNvSpPr>
          <p:nvPr>
            <p:ph type="ctrTitle" idx="4294967295"/>
          </p:nvPr>
        </p:nvSpPr>
        <p:spPr>
          <a:xfrm>
            <a:off x="907000" y="800400"/>
            <a:ext cx="73299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$22.9 Billion</a:t>
            </a:r>
            <a:endParaRPr sz="3600"/>
          </a:p>
        </p:txBody>
      </p:sp>
      <p:sp>
        <p:nvSpPr>
          <p:cNvPr id="318" name="Google Shape;318;p21"/>
          <p:cNvSpPr txBox="1">
            <a:spLocks noGrp="1"/>
          </p:cNvSpPr>
          <p:nvPr>
            <p:ph type="ctrTitle" idx="4294967295"/>
          </p:nvPr>
        </p:nvSpPr>
        <p:spPr>
          <a:xfrm>
            <a:off x="907000" y="3429293"/>
            <a:ext cx="73299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149,000 Jobs Supported</a:t>
            </a:r>
            <a:endParaRPr sz="3600"/>
          </a:p>
        </p:txBody>
      </p:sp>
      <p:sp>
        <p:nvSpPr>
          <p:cNvPr id="319" name="Google Shape;319;p21"/>
          <p:cNvSpPr txBox="1">
            <a:spLocks noGrp="1"/>
          </p:cNvSpPr>
          <p:nvPr>
            <p:ph type="ctrTitle" idx="4294967295"/>
          </p:nvPr>
        </p:nvSpPr>
        <p:spPr>
          <a:xfrm>
            <a:off x="907000" y="2114847"/>
            <a:ext cx="73299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32.9 Million Tourists/Year</a:t>
            </a:r>
            <a:endParaRPr sz="3600"/>
          </a:p>
        </p:txBody>
      </p:sp>
      <p:sp>
        <p:nvSpPr>
          <p:cNvPr id="320" name="Google Shape;320;p21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21" name="Google Shape;321;p21"/>
          <p:cNvSpPr txBox="1"/>
          <p:nvPr/>
        </p:nvSpPr>
        <p:spPr>
          <a:xfrm>
            <a:off x="0" y="2649550"/>
            <a:ext cx="73362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322" name="Google Shape;322;p21"/>
          <p:cNvSpPr txBox="1">
            <a:spLocks noGrp="1"/>
          </p:cNvSpPr>
          <p:nvPr>
            <p:ph type="title" idx="4294967295"/>
          </p:nvPr>
        </p:nvSpPr>
        <p:spPr>
          <a:xfrm>
            <a:off x="848950" y="1344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Tourism Stats</a:t>
            </a:r>
            <a:endParaRPr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2"/>
          <p:cNvSpPr txBox="1">
            <a:spLocks noGrp="1"/>
          </p:cNvSpPr>
          <p:nvPr>
            <p:ph type="title" idx="4294967295"/>
          </p:nvPr>
        </p:nvSpPr>
        <p:spPr>
          <a:xfrm>
            <a:off x="2194950" y="978300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Problem</a:t>
            </a:r>
            <a:endParaRPr sz="4800"/>
          </a:p>
        </p:txBody>
      </p:sp>
      <p:sp>
        <p:nvSpPr>
          <p:cNvPr id="328" name="Google Shape;328;p22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3"/>
          <p:cNvSpPr txBox="1">
            <a:spLocks noGrp="1"/>
          </p:cNvSpPr>
          <p:nvPr>
            <p:ph type="body" idx="1"/>
          </p:nvPr>
        </p:nvSpPr>
        <p:spPr>
          <a:xfrm>
            <a:off x="1743150" y="1552200"/>
            <a:ext cx="5657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/>
              <a:t>“What’s the last process you went through when planning a vacation?</a:t>
            </a:r>
            <a:endParaRPr sz="3000"/>
          </a:p>
        </p:txBody>
      </p:sp>
      <p:sp>
        <p:nvSpPr>
          <p:cNvPr id="334" name="Google Shape;334;p23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4"/>
          <p:cNvSpPr txBox="1">
            <a:spLocks noGrp="1"/>
          </p:cNvSpPr>
          <p:nvPr>
            <p:ph type="body" idx="1"/>
          </p:nvPr>
        </p:nvSpPr>
        <p:spPr>
          <a:xfrm>
            <a:off x="849050" y="1276350"/>
            <a:ext cx="3614100" cy="32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Gathering Data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Python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Webscraping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.JSON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CSV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4"/>
          <p:cNvSpPr txBox="1">
            <a:spLocks noGrp="1"/>
          </p:cNvSpPr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Methodology</a:t>
            </a:r>
            <a:endParaRPr sz="3600"/>
          </a:p>
        </p:txBody>
      </p:sp>
      <p:sp>
        <p:nvSpPr>
          <p:cNvPr id="341" name="Google Shape;341;p24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42" name="Google Shape;3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1200" y="1369300"/>
            <a:ext cx="3425225" cy="191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>
            <a:spLocks noGrp="1"/>
          </p:cNvSpPr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EDA</a:t>
            </a:r>
            <a:endParaRPr sz="3600"/>
          </a:p>
        </p:txBody>
      </p:sp>
      <p:sp>
        <p:nvSpPr>
          <p:cNvPr id="348" name="Google Shape;348;p25"/>
          <p:cNvSpPr txBox="1">
            <a:spLocks noGrp="1"/>
          </p:cNvSpPr>
          <p:nvPr>
            <p:ph type="body" idx="1"/>
          </p:nvPr>
        </p:nvSpPr>
        <p:spPr>
          <a:xfrm>
            <a:off x="849000" y="886625"/>
            <a:ext cx="2400000" cy="29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Logistic Regression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5"/>
          <p:cNvSpPr txBox="1">
            <a:spLocks noGrp="1"/>
          </p:cNvSpPr>
          <p:nvPr>
            <p:ph type="body" idx="2"/>
          </p:nvPr>
        </p:nvSpPr>
        <p:spPr>
          <a:xfrm>
            <a:off x="3248990" y="886625"/>
            <a:ext cx="2400000" cy="29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Analysis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5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51" name="Google Shape;3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5152" y="393602"/>
            <a:ext cx="2335810" cy="3448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52" name="Google Shape;352;p25"/>
          <p:cNvGraphicFramePr/>
          <p:nvPr/>
        </p:nvGraphicFramePr>
        <p:xfrm>
          <a:off x="618825" y="154520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{A32135F9-CAC5-44FE-831D-B36090CCB48F}</a:tableStyleId>
              </a:tblPr>
              <a:tblGrid>
                <a:gridCol w="1676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6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6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Actual No</a:t>
                      </a:r>
                      <a:endParaRPr sz="1800" b="1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Actual Yes</a:t>
                      </a:r>
                      <a:endParaRPr sz="1800" b="1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Predicted No</a:t>
                      </a:r>
                      <a:endParaRPr sz="1800" b="1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172</a:t>
                      </a:r>
                      <a:endParaRPr sz="1800" b="1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36</a:t>
                      </a:r>
                      <a:endParaRPr sz="1800" b="1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Predicted Yes</a:t>
                      </a:r>
                      <a:endParaRPr sz="1800" b="1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42</a:t>
                      </a:r>
                      <a:endParaRPr sz="1800" b="1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161</a:t>
                      </a:r>
                      <a:endParaRPr sz="1800" b="1">
                        <a:solidFill>
                          <a:srgbClr val="FFFFFF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1E1F5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B1E1F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53" name="Google Shape;353;p25"/>
          <p:cNvSpPr txBox="1"/>
          <p:nvPr/>
        </p:nvSpPr>
        <p:spPr>
          <a:xfrm>
            <a:off x="505450" y="3183650"/>
            <a:ext cx="1997400" cy="1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80.97%</a:t>
            </a:r>
            <a:endParaRPr sz="3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Accuracy</a:t>
            </a:r>
            <a:endParaRPr sz="3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"/>
          <p:cNvSpPr txBox="1">
            <a:spLocks noGrp="1"/>
          </p:cNvSpPr>
          <p:nvPr>
            <p:ph type="ctrTitle" idx="4294967295"/>
          </p:nvPr>
        </p:nvSpPr>
        <p:spPr>
          <a:xfrm>
            <a:off x="1534850" y="2726350"/>
            <a:ext cx="6880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Recommendations</a:t>
            </a:r>
            <a:endParaRPr sz="6000"/>
          </a:p>
        </p:txBody>
      </p:sp>
      <p:sp>
        <p:nvSpPr>
          <p:cNvPr id="359" name="Google Shape;359;p26"/>
          <p:cNvSpPr/>
          <p:nvPr/>
        </p:nvSpPr>
        <p:spPr>
          <a:xfrm>
            <a:off x="4890385" y="2502562"/>
            <a:ext cx="268730" cy="25659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D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" name="Google Shape;360;p26"/>
          <p:cNvGrpSpPr/>
          <p:nvPr/>
        </p:nvGrpSpPr>
        <p:grpSpPr>
          <a:xfrm>
            <a:off x="4556818" y="1061717"/>
            <a:ext cx="1151330" cy="1151646"/>
            <a:chOff x="6654650" y="3665275"/>
            <a:chExt cx="409100" cy="409125"/>
          </a:xfrm>
        </p:grpSpPr>
        <p:sp>
          <p:nvSpPr>
            <p:cNvPr id="361" name="Google Shape;361;p26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" name="Google Shape;363;p26"/>
          <p:cNvGrpSpPr/>
          <p:nvPr/>
        </p:nvGrpSpPr>
        <p:grpSpPr>
          <a:xfrm rot="1056994">
            <a:off x="3446962" y="1967086"/>
            <a:ext cx="760645" cy="760759"/>
            <a:chOff x="570875" y="4322250"/>
            <a:chExt cx="443300" cy="443325"/>
          </a:xfrm>
        </p:grpSpPr>
        <p:sp>
          <p:nvSpPr>
            <p:cNvPr id="364" name="Google Shape;364;p26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B1E1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6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B1E1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B1E1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B1E1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8" name="Google Shape;368;p26"/>
          <p:cNvSpPr/>
          <p:nvPr/>
        </p:nvSpPr>
        <p:spPr>
          <a:xfrm rot="2466893">
            <a:off x="3532597" y="1284781"/>
            <a:ext cx="373377" cy="3565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D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6"/>
          <p:cNvSpPr/>
          <p:nvPr/>
        </p:nvSpPr>
        <p:spPr>
          <a:xfrm rot="-1609499">
            <a:off x="4078673" y="1509092"/>
            <a:ext cx="268723" cy="25658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D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6"/>
          <p:cNvSpPr/>
          <p:nvPr/>
        </p:nvSpPr>
        <p:spPr>
          <a:xfrm rot="2926106">
            <a:off x="5707906" y="1712356"/>
            <a:ext cx="201218" cy="19213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D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6"/>
          <p:cNvSpPr/>
          <p:nvPr/>
        </p:nvSpPr>
        <p:spPr>
          <a:xfrm rot="-1609636">
            <a:off x="4753339" y="782531"/>
            <a:ext cx="181288" cy="17309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D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26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erg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178</Words>
  <Application>Microsoft Office PowerPoint</Application>
  <PresentationFormat>On-screen Show (16:9)</PresentationFormat>
  <Paragraphs>75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Fira Sans</vt:lpstr>
      <vt:lpstr>Arial</vt:lpstr>
      <vt:lpstr>Fira Sans Light</vt:lpstr>
      <vt:lpstr>Verges template</vt:lpstr>
      <vt:lpstr> How to increase tourism in Boston using Data Science</vt:lpstr>
      <vt:lpstr>Agenda</vt:lpstr>
      <vt:lpstr>Background</vt:lpstr>
      <vt:lpstr>$22.9 Billion</vt:lpstr>
      <vt:lpstr>Problem</vt:lpstr>
      <vt:lpstr>PowerPoint Presentation</vt:lpstr>
      <vt:lpstr>Methodology</vt:lpstr>
      <vt:lpstr>EDA</vt:lpstr>
      <vt:lpstr>Recommendations</vt:lpstr>
      <vt:lpstr>REDDIT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How to increase tourism in Boston using Data Science</dc:title>
  <dc:creator>Taylor Simpson</dc:creator>
  <cp:lastModifiedBy>Taylor Simpson</cp:lastModifiedBy>
  <cp:revision>1</cp:revision>
  <dcterms:modified xsi:type="dcterms:W3CDTF">2019-08-14T03:48:51Z</dcterms:modified>
</cp:coreProperties>
</file>